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6.gif" ContentType="image/gif"/>
  <Override PartName="/ppt/media/image20.png" ContentType="image/png"/>
  <Override PartName="/ppt/media/image36.jpeg" ContentType="image/jpeg"/>
  <Override PartName="/ppt/media/image18.png" ContentType="image/png"/>
  <Override PartName="/ppt/media/image25.gif" ContentType="image/gif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.png" ContentType="image/png"/>
  <Override PartName="/ppt/media/image32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44.png" ContentType="image/png"/>
  <Override PartName="/ppt/media/image45.png" ContentType="image/png"/>
  <Override PartName="/ppt/media/image5.png" ContentType="image/png"/>
  <Override PartName="/ppt/media/image35.png" ContentType="image/png"/>
  <Override PartName="/ppt/media/image42.gif" ContentType="image/gif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30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39.jpeg" ContentType="image/jpe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6.png" ContentType="image/png"/>
  <Override PartName="/ppt/media/image29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620C0AB-1AFD-4791-9DCB-BE926937B90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10/18/22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698600-166D-4253-921B-E8674DE2BC7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gif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image" Target="../media/image26.gif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450216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TextShape 2"/>
          <p:cNvSpPr txBox="1"/>
          <p:nvPr/>
        </p:nvSpPr>
        <p:spPr>
          <a:xfrm>
            <a:off x="1112760" y="3794040"/>
            <a:ext cx="10515240" cy="38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Times New Roman"/>
              </a:rPr>
              <a:t>Dominic Anstey | 5</a:t>
            </a:r>
            <a:r>
              <a:rPr b="0" lang="en-GB" sz="1600" spc="-1" strike="noStrike" baseline="14000000">
                <a:solidFill>
                  <a:srgbClr val="ffffff"/>
                </a:solidFill>
                <a:latin typeface="Times New Roman"/>
              </a:rPr>
              <a:t>th</a:t>
            </a:r>
            <a:r>
              <a:rPr b="0" lang="en-GB" sz="1600" spc="-1" strike="noStrike">
                <a:solidFill>
                  <a:srgbClr val="ffffff"/>
                </a:solidFill>
                <a:latin typeface="Times New Roman"/>
              </a:rPr>
              <a:t> Global 21cm Workshop 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0" y="67251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1035000" y="14565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Times New Roman"/>
              </a:rPr>
              <a:t>Parameterised Modelling of Antenna Beams for Global 21cm Experiments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45" name="Picture 5_0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883800" y="3934080"/>
            <a:ext cx="2219400" cy="2219400"/>
          </a:xfrm>
          <a:prstGeom prst="rect">
            <a:avLst/>
          </a:prstGeom>
          <a:ln>
            <a:noFill/>
          </a:ln>
        </p:spPr>
      </p:pic>
      <p:sp>
        <p:nvSpPr>
          <p:cNvPr id="46" name="CustomShape 5"/>
          <p:cNvSpPr/>
          <p:nvPr/>
        </p:nvSpPr>
        <p:spPr>
          <a:xfrm>
            <a:off x="9792000" y="5688000"/>
            <a:ext cx="23126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525252"/>
                </a:solidFill>
                <a:latin typeface="Times New Roman"/>
              </a:rPr>
              <a:t>On behalf of the REACH collaboration</a:t>
            </a:r>
            <a:endParaRPr b="0" lang="en-GB" sz="1800" spc="-1" strike="noStrike">
              <a:solidFill>
                <a:srgbClr val="525252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864000" y="2016000"/>
            <a:ext cx="4036680" cy="302400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6552000" y="2198520"/>
            <a:ext cx="3384000" cy="363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Generate a simulated data set using Beam 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Fit for the signal correcting for the chromaticity assuming Beam 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Fit for the signal correcting for the chromaticity assuming Beam B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Foreground known exactly: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GSM base map scaled by -2.55 spectral index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Impact of Uncertainties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088000" y="1584000"/>
            <a:ext cx="8640000" cy="4733280"/>
          </a:xfrm>
          <a:prstGeom prst="rect">
            <a:avLst/>
          </a:prstGeom>
          <a:ln>
            <a:noFill/>
          </a:ln>
        </p:spPr>
      </p:pic>
      <p:sp>
        <p:nvSpPr>
          <p:cNvPr id="139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Impact of Uncertainties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Antenna Beam Modelling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Picture 6_1" descr=""/>
          <p:cNvPicPr/>
          <p:nvPr/>
        </p:nvPicPr>
        <p:blipFill>
          <a:blip r:embed="rId1"/>
          <a:stretch/>
        </p:blipFill>
        <p:spPr>
          <a:xfrm>
            <a:off x="3672360" y="3456360"/>
            <a:ext cx="4470480" cy="971280"/>
          </a:xfrm>
          <a:prstGeom prst="rect">
            <a:avLst/>
          </a:prstGeom>
          <a:ln>
            <a:noFill/>
          </a:ln>
        </p:spPr>
      </p:pic>
      <p:pic>
        <p:nvPicPr>
          <p:cNvPr id="144" name="Picture 24_1" descr=""/>
          <p:cNvPicPr/>
          <p:nvPr/>
        </p:nvPicPr>
        <p:blipFill>
          <a:blip r:embed="rId2"/>
          <a:stretch/>
        </p:blipFill>
        <p:spPr>
          <a:xfrm>
            <a:off x="1679760" y="5036760"/>
            <a:ext cx="8830080" cy="651600"/>
          </a:xfrm>
          <a:prstGeom prst="rect">
            <a:avLst/>
          </a:prstGeom>
          <a:ln>
            <a:noFill/>
          </a:ln>
        </p:spPr>
      </p:pic>
      <p:pic>
        <p:nvPicPr>
          <p:cNvPr id="145" name="Picture 11_1" descr=""/>
          <p:cNvPicPr/>
          <p:nvPr/>
        </p:nvPicPr>
        <p:blipFill>
          <a:blip r:embed="rId3"/>
          <a:stretch/>
        </p:blipFill>
        <p:spPr>
          <a:xfrm>
            <a:off x="1618920" y="5992920"/>
            <a:ext cx="9393840" cy="56268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4089960" y="5690160"/>
            <a:ext cx="156960" cy="2811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6_2" descr=""/>
          <p:cNvPicPr/>
          <p:nvPr/>
        </p:nvPicPr>
        <p:blipFill>
          <a:blip r:embed="rId4"/>
          <a:stretch/>
        </p:blipFill>
        <p:spPr>
          <a:xfrm>
            <a:off x="3657960" y="1944360"/>
            <a:ext cx="3974400" cy="99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Beam Normalisation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3380040" y="2880000"/>
            <a:ext cx="7040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Provided basis functions are all normalised, can use polynomials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2558880" y="3680640"/>
            <a:ext cx="274284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0</a:t>
            </a:r>
            <a:r>
              <a:rPr b="0" lang="en-GB" sz="1800" spc="-1" strike="noStrike" baseline="30000">
                <a:solidFill>
                  <a:srgbClr val="000000"/>
                </a:solidFill>
                <a:latin typeface="Times New Roman"/>
              </a:rPr>
              <a:t>th 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order coefficients of all basis functions sum to 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2520000" y="5634000"/>
            <a:ext cx="274284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For every other order, coefficients of each basis function must sum to zero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4" name="Picture 20" descr=""/>
          <p:cNvPicPr/>
          <p:nvPr/>
        </p:nvPicPr>
        <p:blipFill>
          <a:blip r:embed="rId1"/>
          <a:stretch/>
        </p:blipFill>
        <p:spPr>
          <a:xfrm>
            <a:off x="5470200" y="5657760"/>
            <a:ext cx="1758240" cy="922320"/>
          </a:xfrm>
          <a:prstGeom prst="rect">
            <a:avLst/>
          </a:prstGeom>
          <a:ln>
            <a:noFill/>
          </a:ln>
        </p:spPr>
      </p:pic>
      <p:pic>
        <p:nvPicPr>
          <p:cNvPr id="155" name="Picture 21" descr=""/>
          <p:cNvPicPr/>
          <p:nvPr/>
        </p:nvPicPr>
        <p:blipFill>
          <a:blip r:embed="rId2"/>
          <a:stretch/>
        </p:blipFill>
        <p:spPr>
          <a:xfrm>
            <a:off x="5525640" y="3524760"/>
            <a:ext cx="1638360" cy="10242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1080000" y="1512000"/>
            <a:ext cx="10086480" cy="123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Beam Normalisation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Picture 2_2" descr="Chart, histogram&#10;&#10;Description automatically generated"/>
          <p:cNvPicPr/>
          <p:nvPr/>
        </p:nvPicPr>
        <p:blipFill>
          <a:blip r:embed="rId1"/>
          <a:stretch/>
        </p:blipFill>
        <p:spPr>
          <a:xfrm>
            <a:off x="1584000" y="3096000"/>
            <a:ext cx="3960000" cy="2981520"/>
          </a:xfrm>
          <a:prstGeom prst="rect">
            <a:avLst/>
          </a:prstGeom>
          <a:ln>
            <a:noFill/>
          </a:ln>
        </p:spPr>
      </p:pic>
      <p:pic>
        <p:nvPicPr>
          <p:cNvPr id="161" name="Picture 6_4" descr=""/>
          <p:cNvPicPr/>
          <p:nvPr/>
        </p:nvPicPr>
        <p:blipFill>
          <a:blip r:embed="rId2"/>
          <a:stretch/>
        </p:blipFill>
        <p:spPr>
          <a:xfrm>
            <a:off x="5609160" y="2088000"/>
            <a:ext cx="2742840" cy="5522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2088000" y="1962720"/>
            <a:ext cx="2030760" cy="701280"/>
          </a:xfrm>
          <a:prstGeom prst="rect">
            <a:avLst/>
          </a:prstGeom>
          <a:ln>
            <a:noFill/>
          </a:ln>
        </p:spPr>
      </p:pic>
      <p:pic>
        <p:nvPicPr>
          <p:cNvPr id="163" name="Picture 4_5" descr="Chart, line chart&#10;&#10;Description automatically generated"/>
          <p:cNvPicPr/>
          <p:nvPr/>
        </p:nvPicPr>
        <p:blipFill>
          <a:blip r:embed="rId4"/>
          <a:stretch/>
        </p:blipFill>
        <p:spPr>
          <a:xfrm>
            <a:off x="6162120" y="2997360"/>
            <a:ext cx="4320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"/>
          <p:cNvSpPr/>
          <p:nvPr/>
        </p:nvSpPr>
        <p:spPr>
          <a:xfrm>
            <a:off x="834480" y="2234520"/>
            <a:ext cx="9813600" cy="3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4"/>
          <p:cNvSpPr txBox="1"/>
          <p:nvPr/>
        </p:nvSpPr>
        <p:spPr>
          <a:xfrm>
            <a:off x="83844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Example Beam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11_0" descr="Table, calendar&#10;&#10;Description automatically generated"/>
          <p:cNvPicPr/>
          <p:nvPr/>
        </p:nvPicPr>
        <p:blipFill>
          <a:blip r:embed="rId1"/>
          <a:stretch/>
        </p:blipFill>
        <p:spPr>
          <a:xfrm>
            <a:off x="1351440" y="4552920"/>
            <a:ext cx="3342240" cy="1809720"/>
          </a:xfrm>
          <a:prstGeom prst="rect">
            <a:avLst/>
          </a:prstGeom>
          <a:ln>
            <a:noFill/>
          </a:ln>
        </p:spPr>
      </p:pic>
      <p:pic>
        <p:nvPicPr>
          <p:cNvPr id="169" name="Picture 13_0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1051920" y="1321560"/>
            <a:ext cx="3992760" cy="29988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3"/>
          <a:stretch/>
        </p:blipFill>
        <p:spPr>
          <a:xfrm>
            <a:off x="5715000" y="603000"/>
            <a:ext cx="5373000" cy="537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_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120000" y="1441080"/>
            <a:ext cx="5256000" cy="52912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TextShape 3"/>
          <p:cNvSpPr txBox="1"/>
          <p:nvPr/>
        </p:nvSpPr>
        <p:spPr>
          <a:xfrm>
            <a:off x="83844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Example Beam Fitting Tests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Picture 4_4" descr="Chart, histogram&#10;&#10;Description automatically generated"/>
          <p:cNvPicPr/>
          <p:nvPr/>
        </p:nvPicPr>
        <p:blipFill>
          <a:blip r:embed="rId2"/>
          <a:stretch/>
        </p:blipFill>
        <p:spPr>
          <a:xfrm>
            <a:off x="906120" y="2675520"/>
            <a:ext cx="4643640" cy="3484800"/>
          </a:xfrm>
          <a:prstGeom prst="rect">
            <a:avLst/>
          </a:prstGeom>
          <a:ln>
            <a:noFill/>
          </a:ln>
        </p:spPr>
      </p:pic>
      <p:sp>
        <p:nvSpPr>
          <p:cNvPr id="176" name="CustomShape 4"/>
          <p:cNvSpPr/>
          <p:nvPr/>
        </p:nvSpPr>
        <p:spPr>
          <a:xfrm>
            <a:off x="1323360" y="2079720"/>
            <a:ext cx="7040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Foreground model fixed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Example Beam Fitting Tests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323360" y="2080080"/>
            <a:ext cx="7040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Fitting foreground together with antenna 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1" name="Picture 8_0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1094400" y="2761200"/>
            <a:ext cx="4121280" cy="3090960"/>
          </a:xfrm>
          <a:prstGeom prst="rect">
            <a:avLst/>
          </a:prstGeom>
          <a:ln>
            <a:noFill/>
          </a:ln>
        </p:spPr>
      </p:pic>
      <p:pic>
        <p:nvPicPr>
          <p:cNvPr id="182" name="Picture 10" descr="A picture containing text, aircraft&#10;&#10;Description automatically generated"/>
          <p:cNvPicPr/>
          <p:nvPr/>
        </p:nvPicPr>
        <p:blipFill>
          <a:blip r:embed="rId2"/>
          <a:stretch/>
        </p:blipFill>
        <p:spPr>
          <a:xfrm>
            <a:off x="6908040" y="3172320"/>
            <a:ext cx="4300920" cy="3210480"/>
          </a:xfrm>
          <a:prstGeom prst="rect">
            <a:avLst/>
          </a:prstGeom>
          <a:ln>
            <a:noFill/>
          </a:ln>
        </p:spPr>
      </p:pic>
      <p:pic>
        <p:nvPicPr>
          <p:cNvPr id="183" name="Picture 11_2" descr="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7301880" y="1582560"/>
            <a:ext cx="3521880" cy="222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Example Beam Fitting Tests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323360" y="2080080"/>
            <a:ext cx="7040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Foreground model fixed, 2 time bins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88" name="Picture 8_1" descr="Chart, histogram&#10;&#10;Description automatically generated"/>
          <p:cNvPicPr/>
          <p:nvPr/>
        </p:nvPicPr>
        <p:blipFill>
          <a:blip r:embed="rId1"/>
          <a:stretch/>
        </p:blipFill>
        <p:spPr>
          <a:xfrm>
            <a:off x="666360" y="2881080"/>
            <a:ext cx="4121280" cy="3090960"/>
          </a:xfrm>
          <a:prstGeom prst="rect">
            <a:avLst/>
          </a:prstGeom>
          <a:ln>
            <a:noFill/>
          </a:ln>
        </p:spPr>
      </p:pic>
      <p:pic>
        <p:nvPicPr>
          <p:cNvPr id="189" name="Picture 10_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786280" y="1837440"/>
            <a:ext cx="4386600" cy="439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Example Beam Fitting Tests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552600" y="2114280"/>
            <a:ext cx="70408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Fitting foreground together with antenna, 12 time bins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94" name="Picture 2_1" descr="Chart, histogram&#10;&#10;Description automatically generated"/>
          <p:cNvPicPr/>
          <p:nvPr/>
        </p:nvPicPr>
        <p:blipFill>
          <a:blip r:embed="rId1"/>
          <a:stretch/>
        </p:blipFill>
        <p:spPr>
          <a:xfrm>
            <a:off x="906120" y="2821320"/>
            <a:ext cx="3530520" cy="2645640"/>
          </a:xfrm>
          <a:prstGeom prst="rect">
            <a:avLst/>
          </a:prstGeom>
          <a:ln>
            <a:noFill/>
          </a:ln>
        </p:spPr>
      </p:pic>
      <p:pic>
        <p:nvPicPr>
          <p:cNvPr id="195" name="Picture 12_1" descr="Chart, pi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6779520" y="3531960"/>
            <a:ext cx="4035600" cy="3013560"/>
          </a:xfrm>
          <a:prstGeom prst="rect">
            <a:avLst/>
          </a:prstGeom>
          <a:ln>
            <a:noFill/>
          </a:ln>
        </p:spPr>
      </p:pic>
      <p:pic>
        <p:nvPicPr>
          <p:cNvPr id="196" name="Picture 11_3" descr="A picture containing shape&#10;&#10;Description automatically generated"/>
          <p:cNvPicPr/>
          <p:nvPr/>
        </p:nvPicPr>
        <p:blipFill>
          <a:blip r:embed="rId3"/>
          <a:stretch/>
        </p:blipFill>
        <p:spPr>
          <a:xfrm>
            <a:off x="6779520" y="1616760"/>
            <a:ext cx="4035600" cy="25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The Issue of Chromaticity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" name="Graphic 2" descr=""/>
          <p:cNvPicPr/>
          <p:nvPr/>
        </p:nvPicPr>
        <p:blipFill>
          <a:blip r:embed="rId1"/>
          <a:stretch/>
        </p:blipFill>
        <p:spPr>
          <a:xfrm>
            <a:off x="914760" y="1637280"/>
            <a:ext cx="3209040" cy="2408760"/>
          </a:xfrm>
          <a:prstGeom prst="rect">
            <a:avLst/>
          </a:prstGeom>
          <a:ln>
            <a:noFill/>
          </a:ln>
        </p:spPr>
      </p:pic>
      <p:sp>
        <p:nvSpPr>
          <p:cNvPr id="51" name="CustomShape 4"/>
          <p:cNvSpPr/>
          <p:nvPr/>
        </p:nvSpPr>
        <p:spPr>
          <a:xfrm>
            <a:off x="1461600" y="15868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Achromatic antenna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2" name="Graphic 6" descr=""/>
          <p:cNvPicPr/>
          <p:nvPr/>
        </p:nvPicPr>
        <p:blipFill>
          <a:blip r:embed="rId2"/>
          <a:stretch/>
        </p:blipFill>
        <p:spPr>
          <a:xfrm>
            <a:off x="6607440" y="1637280"/>
            <a:ext cx="3441960" cy="2552400"/>
          </a:xfrm>
          <a:prstGeom prst="rect">
            <a:avLst/>
          </a:prstGeom>
          <a:ln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7333560" y="15868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Chromatic antenna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4" name="Graphic 10" descr=""/>
          <p:cNvPicPr/>
          <p:nvPr/>
        </p:nvPicPr>
        <p:blipFill>
          <a:blip r:embed="rId3"/>
          <a:stretch/>
        </p:blipFill>
        <p:spPr>
          <a:xfrm>
            <a:off x="6051600" y="4185720"/>
            <a:ext cx="4329720" cy="2215800"/>
          </a:xfrm>
          <a:prstGeom prst="rect">
            <a:avLst/>
          </a:prstGeom>
          <a:ln>
            <a:noFill/>
          </a:ln>
        </p:spPr>
      </p:pic>
      <p:pic>
        <p:nvPicPr>
          <p:cNvPr id="55" name="Graphic 11" descr=""/>
          <p:cNvPicPr/>
          <p:nvPr/>
        </p:nvPicPr>
        <p:blipFill>
          <a:blip r:embed="rId4"/>
          <a:stretch/>
        </p:blipFill>
        <p:spPr>
          <a:xfrm>
            <a:off x="511200" y="4037400"/>
            <a:ext cx="4706280" cy="239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Parameter Numbers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504000" y="2432520"/>
            <a:ext cx="3096000" cy="23194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456000" y="1944000"/>
            <a:ext cx="4420800" cy="3312000"/>
          </a:xfrm>
          <a:prstGeom prst="rect">
            <a:avLst/>
          </a:prstGeom>
          <a:ln>
            <a:noFill/>
          </a:ln>
        </p:spPr>
      </p:pic>
      <p:sp>
        <p:nvSpPr>
          <p:cNvPr id="202" name="CustomShape 4"/>
          <p:cNvSpPr/>
          <p:nvPr/>
        </p:nvSpPr>
        <p:spPr>
          <a:xfrm>
            <a:off x="3600000" y="1937880"/>
            <a:ext cx="36450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Spherical Harmonic basis functions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8208000" y="2148120"/>
            <a:ext cx="3571560" cy="2675880"/>
          </a:xfrm>
          <a:prstGeom prst="rect">
            <a:avLst/>
          </a:prstGeom>
          <a:ln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8235000" y="1944000"/>
            <a:ext cx="36450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Gram-Schmidt basis functions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5" name="TextShape 6"/>
          <p:cNvSpPr txBox="1"/>
          <p:nvPr/>
        </p:nvSpPr>
        <p:spPr>
          <a:xfrm>
            <a:off x="9000000" y="5112000"/>
            <a:ext cx="2232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800" spc="-1" strike="noStrike">
                <a:latin typeface="Arial"/>
              </a:rPr>
              <a:t>21 basis functions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" name="TextShape 7"/>
          <p:cNvSpPr txBox="1"/>
          <p:nvPr/>
        </p:nvSpPr>
        <p:spPr>
          <a:xfrm>
            <a:off x="4464000" y="5097960"/>
            <a:ext cx="212976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1500" spc="-1" strike="noStrike">
                <a:latin typeface="Arial"/>
              </a:rPr>
              <a:t>&gt;2556 basis functions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Next Steps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720000" y="1944000"/>
            <a:ext cx="4621680" cy="35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Analytical Marginalisation of Linear Parameters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e.g Tauscher et al. (2021), Murray et </a:t>
            </a: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al. (2022)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Machine Learning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Conclusions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542880" y="1729800"/>
            <a:ext cx="7986240" cy="41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Summarised current state of REACH pipeline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Discussed the impact of beam uncertainties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Showed how antenna beam modelling can be implemented in the REACH pipeline</a:t>
            </a: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Discussed challenges with antenna beam modelling and how they can be addressed, in particular: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Beam normalisation</a:t>
            </a:r>
            <a:endParaRPr b="0" lang="en-GB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Parameter degeneracies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730800" y="5688000"/>
            <a:ext cx="2869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Antenna EM simulations provided by John Cumner and Quentin Gueuning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The Issue of Chromaticity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9" name="Picture 4_3" descr=""/>
          <p:cNvPicPr/>
          <p:nvPr/>
        </p:nvPicPr>
        <p:blipFill>
          <a:blip r:embed="rId1"/>
          <a:stretch/>
        </p:blipFill>
        <p:spPr>
          <a:xfrm>
            <a:off x="864720" y="2376720"/>
            <a:ext cx="4364280" cy="61884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6408000" y="1433520"/>
            <a:ext cx="5184000" cy="519048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792000" y="3240000"/>
            <a:ext cx="26640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e.g   Mozdzen et al. (2019)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Murray et al. (2022)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4_0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3678840" y="1786680"/>
            <a:ext cx="3425040" cy="217656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Summary of REACH Pipeline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6734520" y="163224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" name="CustomShape 5"/>
          <p:cNvSpPr/>
          <p:nvPr/>
        </p:nvSpPr>
        <p:spPr>
          <a:xfrm>
            <a:off x="7221960" y="177372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" name="CustomShape 6"/>
          <p:cNvSpPr/>
          <p:nvPr/>
        </p:nvSpPr>
        <p:spPr>
          <a:xfrm>
            <a:off x="7133400" y="343080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7487640" y="301428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0" name="CustomShape 8"/>
          <p:cNvSpPr/>
          <p:nvPr/>
        </p:nvSpPr>
        <p:spPr>
          <a:xfrm>
            <a:off x="7771320" y="258012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" name="CustomShape 9"/>
          <p:cNvSpPr/>
          <p:nvPr/>
        </p:nvSpPr>
        <p:spPr>
          <a:xfrm>
            <a:off x="7673760" y="2145960"/>
            <a:ext cx="44784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" name="CustomShape 10"/>
          <p:cNvSpPr/>
          <p:nvPr/>
        </p:nvSpPr>
        <p:spPr>
          <a:xfrm>
            <a:off x="5647680" y="2857680"/>
            <a:ext cx="1461600" cy="71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11"/>
          <p:cNvSpPr/>
          <p:nvPr/>
        </p:nvSpPr>
        <p:spPr>
          <a:xfrm>
            <a:off x="6852600" y="2707200"/>
            <a:ext cx="912240" cy="7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2"/>
          <p:cNvSpPr/>
          <p:nvPr/>
        </p:nvSpPr>
        <p:spPr>
          <a:xfrm flipV="1">
            <a:off x="6702120" y="2458800"/>
            <a:ext cx="1062720" cy="19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3"/>
          <p:cNvSpPr/>
          <p:nvPr/>
        </p:nvSpPr>
        <p:spPr>
          <a:xfrm flipV="1">
            <a:off x="6719760" y="2131200"/>
            <a:ext cx="558000" cy="32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4"/>
          <p:cNvSpPr/>
          <p:nvPr/>
        </p:nvSpPr>
        <p:spPr>
          <a:xfrm flipV="1">
            <a:off x="6560280" y="2016000"/>
            <a:ext cx="203400" cy="36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5"/>
          <p:cNvSpPr/>
          <p:nvPr/>
        </p:nvSpPr>
        <p:spPr>
          <a:xfrm>
            <a:off x="6941160" y="2910960"/>
            <a:ext cx="566640" cy="29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Picture 24_0" descr=""/>
          <p:cNvPicPr/>
          <p:nvPr/>
        </p:nvPicPr>
        <p:blipFill>
          <a:blip r:embed="rId2"/>
          <a:stretch/>
        </p:blipFill>
        <p:spPr>
          <a:xfrm>
            <a:off x="1260000" y="4454280"/>
            <a:ext cx="8830080" cy="651600"/>
          </a:xfrm>
          <a:prstGeom prst="rect">
            <a:avLst/>
          </a:prstGeom>
          <a:ln>
            <a:noFill/>
          </a:ln>
        </p:spPr>
      </p:pic>
      <p:pic>
        <p:nvPicPr>
          <p:cNvPr id="79" name="Picture 23_0" descr=""/>
          <p:cNvPicPr/>
          <p:nvPr/>
        </p:nvPicPr>
        <p:blipFill>
          <a:blip r:embed="rId3"/>
          <a:stretch/>
        </p:blipFill>
        <p:spPr>
          <a:xfrm>
            <a:off x="1410840" y="5439240"/>
            <a:ext cx="7784280" cy="728640"/>
          </a:xfrm>
          <a:prstGeom prst="rect">
            <a:avLst/>
          </a:prstGeom>
          <a:ln>
            <a:noFill/>
          </a:ln>
        </p:spPr>
      </p:pic>
      <p:sp>
        <p:nvSpPr>
          <p:cNvPr id="80" name="CustomShape 16"/>
          <p:cNvSpPr/>
          <p:nvPr/>
        </p:nvSpPr>
        <p:spPr>
          <a:xfrm>
            <a:off x="9633240" y="5979960"/>
            <a:ext cx="19188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2021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Time-Separated Fitting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Picture 4_2" descr=""/>
          <p:cNvPicPr/>
          <p:nvPr/>
        </p:nvPicPr>
        <p:blipFill>
          <a:blip r:embed="rId1"/>
          <a:stretch/>
        </p:blipFill>
        <p:spPr>
          <a:xfrm>
            <a:off x="2187720" y="1512360"/>
            <a:ext cx="7421040" cy="717480"/>
          </a:xfrm>
          <a:prstGeom prst="rect">
            <a:avLst/>
          </a:prstGeom>
          <a:ln>
            <a:noFill/>
          </a:ln>
        </p:spPr>
      </p:pic>
      <p:pic>
        <p:nvPicPr>
          <p:cNvPr id="85" name="Picture 6" descr="Chart,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1036440" y="2708640"/>
            <a:ext cx="4514760" cy="2867760"/>
          </a:xfrm>
          <a:prstGeom prst="rect">
            <a:avLst/>
          </a:prstGeom>
          <a:ln>
            <a:noFill/>
          </a:ln>
        </p:spPr>
      </p:pic>
      <p:pic>
        <p:nvPicPr>
          <p:cNvPr id="86" name="Picture 8" descr="Diagram, venn 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6234840" y="2708640"/>
            <a:ext cx="4550400" cy="2867760"/>
          </a:xfrm>
          <a:prstGeom prst="rect">
            <a:avLst/>
          </a:prstGeom>
          <a:ln>
            <a:noFill/>
          </a:ln>
        </p:spPr>
      </p:pic>
      <p:sp>
        <p:nvSpPr>
          <p:cNvPr id="87" name="CustomShape 4"/>
          <p:cNvSpPr/>
          <p:nvPr/>
        </p:nvSpPr>
        <p:spPr>
          <a:xfrm>
            <a:off x="9239400" y="5979960"/>
            <a:ext cx="23126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(preprint arXiv:2210.04707)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Picture 6_0" descr=""/>
          <p:cNvPicPr/>
          <p:nvPr/>
        </p:nvPicPr>
        <p:blipFill>
          <a:blip r:embed="rId1"/>
          <a:stretch/>
        </p:blipFill>
        <p:spPr>
          <a:xfrm>
            <a:off x="2119680" y="5570280"/>
            <a:ext cx="7288200" cy="616680"/>
          </a:xfrm>
          <a:prstGeom prst="rect">
            <a:avLst/>
          </a:prstGeom>
          <a:ln>
            <a:noFill/>
          </a:ln>
        </p:spPr>
      </p:pic>
      <p:pic>
        <p:nvPicPr>
          <p:cNvPr id="91" name="Picture 11" descr=""/>
          <p:cNvPicPr/>
          <p:nvPr/>
        </p:nvPicPr>
        <p:blipFill>
          <a:blip r:embed="rId2"/>
          <a:stretch/>
        </p:blipFill>
        <p:spPr>
          <a:xfrm>
            <a:off x="5022000" y="3116520"/>
            <a:ext cx="339480" cy="339120"/>
          </a:xfrm>
          <a:prstGeom prst="rect">
            <a:avLst/>
          </a:prstGeom>
          <a:ln>
            <a:noFill/>
          </a:ln>
        </p:spPr>
      </p:pic>
      <p:pic>
        <p:nvPicPr>
          <p:cNvPr id="92" name="Picture 12" descr=""/>
          <p:cNvPicPr/>
          <p:nvPr/>
        </p:nvPicPr>
        <p:blipFill>
          <a:blip r:embed="rId3"/>
          <a:stretch/>
        </p:blipFill>
        <p:spPr>
          <a:xfrm>
            <a:off x="1196280" y="2772720"/>
            <a:ext cx="1855440" cy="549000"/>
          </a:xfrm>
          <a:prstGeom prst="rect">
            <a:avLst/>
          </a:prstGeom>
          <a:ln>
            <a:noFill/>
          </a:ln>
        </p:spPr>
      </p:pic>
      <p:pic>
        <p:nvPicPr>
          <p:cNvPr id="93" name="Picture 13" descr=""/>
          <p:cNvPicPr/>
          <p:nvPr/>
        </p:nvPicPr>
        <p:blipFill>
          <a:blip r:embed="rId4"/>
          <a:stretch/>
        </p:blipFill>
        <p:spPr>
          <a:xfrm>
            <a:off x="1237680" y="3340800"/>
            <a:ext cx="1814760" cy="549000"/>
          </a:xfrm>
          <a:prstGeom prst="rect">
            <a:avLst/>
          </a:prstGeom>
          <a:ln>
            <a:noFill/>
          </a:ln>
        </p:spPr>
      </p:pic>
      <p:pic>
        <p:nvPicPr>
          <p:cNvPr id="94" name="Picture 14" descr=""/>
          <p:cNvPicPr/>
          <p:nvPr/>
        </p:nvPicPr>
        <p:blipFill>
          <a:blip r:embed="rId5"/>
          <a:stretch/>
        </p:blipFill>
        <p:spPr>
          <a:xfrm>
            <a:off x="7846920" y="1832760"/>
            <a:ext cx="1380600" cy="256680"/>
          </a:xfrm>
          <a:prstGeom prst="rect">
            <a:avLst/>
          </a:prstGeom>
          <a:ln>
            <a:noFill/>
          </a:ln>
        </p:spPr>
      </p:pic>
      <p:pic>
        <p:nvPicPr>
          <p:cNvPr id="95" name="Picture 15_0" descr=""/>
          <p:cNvPicPr/>
          <p:nvPr/>
        </p:nvPicPr>
        <p:blipFill>
          <a:blip r:embed="rId6"/>
          <a:stretch/>
        </p:blipFill>
        <p:spPr>
          <a:xfrm>
            <a:off x="7846920" y="3046320"/>
            <a:ext cx="1380600" cy="256680"/>
          </a:xfrm>
          <a:prstGeom prst="rect">
            <a:avLst/>
          </a:prstGeom>
          <a:ln>
            <a:noFill/>
          </a:ln>
        </p:spPr>
      </p:pic>
      <p:pic>
        <p:nvPicPr>
          <p:cNvPr id="96" name="Picture 16" descr=""/>
          <p:cNvPicPr/>
          <p:nvPr/>
        </p:nvPicPr>
        <p:blipFill>
          <a:blip r:embed="rId7"/>
          <a:stretch/>
        </p:blipFill>
        <p:spPr>
          <a:xfrm>
            <a:off x="7734240" y="3977640"/>
            <a:ext cx="1380600" cy="256680"/>
          </a:xfrm>
          <a:prstGeom prst="rect">
            <a:avLst/>
          </a:prstGeom>
          <a:ln>
            <a:noFill/>
          </a:ln>
        </p:spPr>
      </p:pic>
      <p:pic>
        <p:nvPicPr>
          <p:cNvPr id="97" name="Picture 17" descr=""/>
          <p:cNvPicPr/>
          <p:nvPr/>
        </p:nvPicPr>
        <p:blipFill>
          <a:blip r:embed="rId8"/>
          <a:stretch/>
        </p:blipFill>
        <p:spPr>
          <a:xfrm>
            <a:off x="7847640" y="1395360"/>
            <a:ext cx="1266480" cy="256680"/>
          </a:xfrm>
          <a:prstGeom prst="rect">
            <a:avLst/>
          </a:prstGeom>
          <a:ln>
            <a:noFill/>
          </a:ln>
        </p:spPr>
      </p:pic>
      <p:pic>
        <p:nvPicPr>
          <p:cNvPr id="98" name="Picture 18" descr=""/>
          <p:cNvPicPr/>
          <p:nvPr/>
        </p:nvPicPr>
        <p:blipFill>
          <a:blip r:embed="rId9"/>
          <a:stretch/>
        </p:blipFill>
        <p:spPr>
          <a:xfrm>
            <a:off x="7847640" y="2721960"/>
            <a:ext cx="1266480" cy="256680"/>
          </a:xfrm>
          <a:prstGeom prst="rect">
            <a:avLst/>
          </a:prstGeom>
          <a:ln>
            <a:noFill/>
          </a:ln>
        </p:spPr>
      </p:pic>
      <p:pic>
        <p:nvPicPr>
          <p:cNvPr id="99" name="Picture 19" descr=""/>
          <p:cNvPicPr/>
          <p:nvPr/>
        </p:nvPicPr>
        <p:blipFill>
          <a:blip r:embed="rId10"/>
          <a:stretch/>
        </p:blipFill>
        <p:spPr>
          <a:xfrm>
            <a:off x="7734960" y="4443480"/>
            <a:ext cx="1266480" cy="25668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3747240" y="3250440"/>
            <a:ext cx="91404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 flipH="1">
            <a:off x="5645160" y="1965600"/>
            <a:ext cx="1477440" cy="104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 flipH="1">
            <a:off x="5689440" y="3161880"/>
            <a:ext cx="1557360" cy="13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6"/>
          <p:cNvSpPr/>
          <p:nvPr/>
        </p:nvSpPr>
        <p:spPr>
          <a:xfrm flipH="1" flipV="1">
            <a:off x="5694120" y="3677400"/>
            <a:ext cx="1575000" cy="60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7"/>
          <p:cNvSpPr/>
          <p:nvPr/>
        </p:nvSpPr>
        <p:spPr>
          <a:xfrm>
            <a:off x="3107160" y="2982960"/>
            <a:ext cx="699480" cy="26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8"/>
          <p:cNvSpPr/>
          <p:nvPr/>
        </p:nvSpPr>
        <p:spPr>
          <a:xfrm flipV="1">
            <a:off x="3142800" y="3248640"/>
            <a:ext cx="664200" cy="32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9"/>
          <p:cNvSpPr/>
          <p:nvPr/>
        </p:nvSpPr>
        <p:spPr>
          <a:xfrm flipV="1">
            <a:off x="7094520" y="1524960"/>
            <a:ext cx="610920" cy="46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0"/>
          <p:cNvSpPr/>
          <p:nvPr/>
        </p:nvSpPr>
        <p:spPr>
          <a:xfrm flipV="1">
            <a:off x="7067880" y="1959120"/>
            <a:ext cx="664200" cy="2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1"/>
          <p:cNvSpPr/>
          <p:nvPr/>
        </p:nvSpPr>
        <p:spPr>
          <a:xfrm flipV="1">
            <a:off x="7218360" y="2787840"/>
            <a:ext cx="531360" cy="36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2"/>
          <p:cNvSpPr/>
          <p:nvPr/>
        </p:nvSpPr>
        <p:spPr>
          <a:xfrm>
            <a:off x="7227360" y="3160080"/>
            <a:ext cx="549000" cy="5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3"/>
          <p:cNvSpPr/>
          <p:nvPr/>
        </p:nvSpPr>
        <p:spPr>
          <a:xfrm flipV="1">
            <a:off x="7271640" y="4068360"/>
            <a:ext cx="371880" cy="20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4"/>
          <p:cNvSpPr/>
          <p:nvPr/>
        </p:nvSpPr>
        <p:spPr>
          <a:xfrm>
            <a:off x="7280640" y="4267800"/>
            <a:ext cx="3186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5"/>
          <p:cNvSpPr/>
          <p:nvPr/>
        </p:nvSpPr>
        <p:spPr>
          <a:xfrm>
            <a:off x="8112960" y="4896000"/>
            <a:ext cx="6339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(…)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3" name="CustomShape 16"/>
          <p:cNvSpPr/>
          <p:nvPr/>
        </p:nvSpPr>
        <p:spPr>
          <a:xfrm>
            <a:off x="9239760" y="5979960"/>
            <a:ext cx="23126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(preprint arXiv:2210.04707)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" name="TextShape 17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Time-Separated Fitting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1348560" y="2207880"/>
            <a:ext cx="274284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The antenna beam pattern may not be known exactly in practice: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Soil permittivity 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Horizon effects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Imperfections in construction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Uncertainties in EM solver</a:t>
            </a:r>
            <a:endParaRPr b="0" lang="en-GB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Etc.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Antenna Beam Modelling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Impact of Uncertainties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22" name="Table 4"/>
          <p:cNvGraphicFramePr/>
          <p:nvPr/>
        </p:nvGraphicFramePr>
        <p:xfrm>
          <a:off x="216360" y="1814040"/>
          <a:ext cx="11310480" cy="1613520"/>
        </p:xfrm>
        <a:graphic>
          <a:graphicData uri="http://schemas.openxmlformats.org/drawingml/2006/table">
            <a:tbl>
              <a:tblPr/>
              <a:tblGrid>
                <a:gridCol w="712800"/>
                <a:gridCol w="712800"/>
                <a:gridCol w="712800"/>
                <a:gridCol w="712800"/>
                <a:gridCol w="712800"/>
                <a:gridCol w="712800"/>
                <a:gridCol w="712800"/>
                <a:gridCol w="712800"/>
                <a:gridCol w="712800"/>
                <a:gridCol w="712800"/>
                <a:gridCol w="712800"/>
                <a:gridCol w="1137240"/>
                <a:gridCol w="860040"/>
                <a:gridCol w="712800"/>
                <a:gridCol w="759960"/>
              </a:tblGrid>
              <a:tr h="40356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Ax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Bx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By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Cx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Cy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Dx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Dy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Ex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gap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h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groundplane_size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R_L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l_x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GB" sz="900" spc="-1" strike="noStrike">
                          <a:latin typeface="Arial"/>
                        </a:rPr>
                        <a:t>l_o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356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</a:rPr>
                        <a:t>Beam A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17.956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78.147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565.57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271.74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454.42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724.74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415.64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894.35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11.208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694.9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14196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29.694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485.65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433.16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0320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000" spc="-1" strike="noStrike">
                          <a:latin typeface="Arial"/>
                        </a:rPr>
                        <a:t>Beam B</a:t>
                      </a:r>
                      <a:endParaRPr b="0" lang="en-GB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18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79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566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271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454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725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415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895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11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700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14250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30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486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433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0356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Difference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0.044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0.853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0.43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0.74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0.42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0.26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0.64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0.65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0.208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5.1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54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0.306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0.35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GB" sz="900" spc="-1" strike="noStrike">
                          <a:latin typeface="Arial"/>
                        </a:rPr>
                        <a:t>0.16</a:t>
                      </a:r>
                      <a:endParaRPr b="0" lang="en-GB" sz="9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23" name="" descr=""/>
          <p:cNvPicPr/>
          <p:nvPr/>
        </p:nvPicPr>
        <p:blipFill>
          <a:blip r:embed="rId1"/>
          <a:srcRect l="0" t="16833" r="0" b="0"/>
          <a:stretch/>
        </p:blipFill>
        <p:spPr>
          <a:xfrm>
            <a:off x="2418480" y="3672000"/>
            <a:ext cx="6581520" cy="2843280"/>
          </a:xfrm>
          <a:prstGeom prst="rect">
            <a:avLst/>
          </a:prstGeom>
          <a:ln>
            <a:noFill/>
          </a:ln>
        </p:spPr>
      </p:pic>
      <p:sp>
        <p:nvSpPr>
          <p:cNvPr id="124" name="CustomShape 5"/>
          <p:cNvSpPr/>
          <p:nvPr/>
        </p:nvSpPr>
        <p:spPr>
          <a:xfrm>
            <a:off x="9360000" y="5479560"/>
            <a:ext cx="217476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Figure 24 from Cumner et al. 2022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rgbClr val="002060"/>
          </a:solidFill>
          <a:ln w="12600">
            <a:solidFill>
              <a:srgbClr val="00206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13760" y="1229760"/>
            <a:ext cx="4674240" cy="46742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1224000" y="1584000"/>
            <a:ext cx="4141800" cy="4141800"/>
          </a:xfrm>
          <a:prstGeom prst="rect">
            <a:avLst/>
          </a:prstGeom>
          <a:ln>
            <a:noFill/>
          </a:ln>
        </p:spPr>
      </p:pic>
      <p:sp>
        <p:nvSpPr>
          <p:cNvPr id="129" name="TextShape 3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Impact of Uncertainties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9360000" y="5479560"/>
            <a:ext cx="21747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Beams simulated by John Cumner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REACH</Template>
  <TotalTime>19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2020-10-15T12:40:43Z</dcterms:created>
  <dc:creator>Dominic Anstey</dc:creator>
  <dc:description/>
  <dc:language>en-GB</dc:language>
  <cp:lastModifiedBy/>
  <dcterms:modified xsi:type="dcterms:W3CDTF">2022-10-18T01:41:58Z</dcterms:modified>
  <cp:revision>727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36</vt:i4>
  </property>
</Properties>
</file>